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0" r:id="rId3"/>
    <p:sldId id="261" r:id="rId4"/>
    <p:sldId id="262" r:id="rId5"/>
    <p:sldId id="263" r:id="rId6"/>
    <p:sldId id="264" r:id="rId7"/>
    <p:sldId id="256" r:id="rId8"/>
    <p:sldId id="265" r:id="rId9"/>
    <p:sldId id="258" r:id="rId10"/>
    <p:sldId id="268" r:id="rId11"/>
    <p:sldId id="266" r:id="rId12"/>
    <p:sldId id="270" r:id="rId13"/>
    <p:sldId id="269" r:id="rId14"/>
    <p:sldId id="271" r:id="rId15"/>
    <p:sldId id="272" r:id="rId16"/>
    <p:sldId id="273" r:id="rId17"/>
    <p:sldId id="274" r:id="rId18"/>
    <p:sldId id="259"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A64"/>
    <a:srgbClr val="D4CC6A"/>
    <a:srgbClr val="B3B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8" name="7 Marcador de pie de página"/>
          <p:cNvSpPr>
            <a:spLocks noGrp="1"/>
          </p:cNvSpPr>
          <p:nvPr>
            <p:ph type="ftr" sz="quarter" idx="11"/>
          </p:nvPr>
        </p:nvSpPr>
        <p:spPr/>
        <p:txBody>
          <a:bodyPr/>
          <a:lstStyle/>
          <a:p>
            <a:endParaRPr lang="es-MX"/>
          </a:p>
        </p:txBody>
      </p:sp>
      <p:sp>
        <p:nvSpPr>
          <p:cNvPr id="11" name="10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66A6640-0B86-401D-A7CB-FF2CF30690B8}" type="datetimeFigureOut">
              <a:rPr lang="es-MX" smtClean="0"/>
              <a:t>15/12/2020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2A94801-0210-426E-BC50-D2CDB2E93322}" type="slidenum">
              <a:rPr lang="es-MX" smtClean="0"/>
              <a:t>‹Nº›</a:t>
            </a:fld>
            <a:endParaRPr lang="es-MX"/>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66A6640-0B86-401D-A7CB-FF2CF30690B8}" type="datetimeFigureOut">
              <a:rPr lang="es-MX" smtClean="0"/>
              <a:t>15/12/2020</a:t>
            </a:fld>
            <a:endParaRPr lang="es-MX"/>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A94801-0210-426E-BC50-D2CDB2E93322}"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9795" y="1916832"/>
            <a:ext cx="8183880" cy="3827912"/>
          </a:xfrm>
        </p:spPr>
        <p:txBody>
          <a:bodyPr>
            <a:noAutofit/>
          </a:bodyPr>
          <a:lstStyle/>
          <a:p>
            <a:pPr marL="0" indent="0" algn="ctr">
              <a:buNone/>
            </a:pPr>
            <a:r>
              <a:rPr lang="es-ES" sz="5000" dirty="0"/>
              <a:t>”Sistema de Captación y Verificación de Apoyo Ciudadano, en la App Móvil”</a:t>
            </a:r>
            <a:endParaRPr lang="es-MX" sz="5000" dirty="0">
              <a:latin typeface="Adobe Garamond Pro Bold" pitchFamily="18" charset="0"/>
            </a:endParaRPr>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
        <p:nvSpPr>
          <p:cNvPr id="2" name="1 Rectángulo"/>
          <p:cNvSpPr/>
          <p:nvPr/>
        </p:nvSpPr>
        <p:spPr>
          <a:xfrm>
            <a:off x="2195736" y="5768389"/>
            <a:ext cx="4572000" cy="646331"/>
          </a:xfrm>
          <a:prstGeom prst="rect">
            <a:avLst/>
          </a:prstGeom>
        </p:spPr>
        <p:txBody>
          <a:bodyPr>
            <a:spAutoFit/>
          </a:bodyPr>
          <a:lstStyle/>
          <a:p>
            <a:pPr algn="ctr"/>
            <a:r>
              <a:rPr lang="es-MX" b="1" dirty="0">
                <a:latin typeface="Century Gothic" panose="020B0502020202020204" pitchFamily="34" charset="0"/>
              </a:rPr>
              <a:t>Dirección de Prerrogativas y </a:t>
            </a:r>
            <a:br>
              <a:rPr lang="es-MX" b="1" dirty="0">
                <a:latin typeface="Century Gothic" panose="020B0502020202020204" pitchFamily="34" charset="0"/>
              </a:rPr>
            </a:br>
            <a:r>
              <a:rPr lang="es-MX" b="1" dirty="0">
                <a:latin typeface="Century Gothic" panose="020B0502020202020204" pitchFamily="34" charset="0"/>
              </a:rPr>
              <a:t>Partidos Políticos</a:t>
            </a:r>
            <a:endParaRPr lang="es-MX" dirty="0"/>
          </a:p>
        </p:txBody>
      </p:sp>
    </p:spTree>
    <p:extLst>
      <p:ext uri="{BB962C8B-B14F-4D97-AF65-F5344CB8AC3E}">
        <p14:creationId xmlns:p14="http://schemas.microsoft.com/office/powerpoint/2010/main" val="23245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060848"/>
            <a:ext cx="8183880" cy="2873480"/>
          </a:xfrm>
        </p:spPr>
        <p:txBody>
          <a:bodyPr>
            <a:normAutofit fontScale="92500"/>
          </a:bodyPr>
          <a:lstStyle/>
          <a:p>
            <a:pPr marL="0" indent="0" algn="ctr">
              <a:buNone/>
            </a:pPr>
            <a:r>
              <a:rPr lang="es-MX" sz="7000" b="1" dirty="0"/>
              <a:t>FLUJO OPERATIVO OPL</a:t>
            </a:r>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181494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descr="Imagen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056" y="1988840"/>
            <a:ext cx="6840760" cy="396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41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060848"/>
            <a:ext cx="8183880" cy="2873480"/>
          </a:xfrm>
        </p:spPr>
        <p:txBody>
          <a:bodyPr>
            <a:normAutofit fontScale="92500"/>
          </a:bodyPr>
          <a:lstStyle/>
          <a:p>
            <a:pPr marL="0" indent="0" algn="ctr">
              <a:buNone/>
            </a:pPr>
            <a:r>
              <a:rPr lang="es-MX" sz="7000" b="1" dirty="0"/>
              <a:t>FLUJO OPERATIVO APP</a:t>
            </a:r>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428548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134373" cy="463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fficeArt object" descr="Imagen 2"/>
          <p:cNvPicPr/>
          <p:nvPr/>
        </p:nvPicPr>
        <p:blipFill>
          <a:blip r:embed="rId3"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381797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7682432" cy="478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61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00807"/>
            <a:ext cx="7166372" cy="425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61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1772816"/>
            <a:ext cx="7913314" cy="434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513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916832"/>
            <a:ext cx="82581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87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2204864"/>
            <a:ext cx="8183880" cy="4392488"/>
          </a:xfrm>
        </p:spPr>
        <p:txBody>
          <a:bodyPr>
            <a:normAutofit fontScale="90000"/>
          </a:bodyPr>
          <a:lstStyle/>
          <a:p>
            <a:pPr algn="ct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r>
              <a:rPr lang="es-MX" dirty="0">
                <a:solidFill>
                  <a:schemeClr val="accent2"/>
                </a:solidFill>
              </a:rPr>
              <a:t>NOTA IMPORTANTE </a:t>
            </a:r>
            <a:br>
              <a:rPr lang="es-MX" dirty="0">
                <a:solidFill>
                  <a:schemeClr val="tx1"/>
                </a:solidFill>
              </a:rPr>
            </a:br>
            <a:br>
              <a:rPr lang="es-MX" dirty="0">
                <a:solidFill>
                  <a:schemeClr val="tx1"/>
                </a:solidFill>
              </a:rPr>
            </a:br>
            <a:r>
              <a:rPr lang="es-MX" dirty="0">
                <a:solidFill>
                  <a:schemeClr val="tx1"/>
                </a:solidFill>
              </a:rPr>
              <a:t>LA APP MÓVIL SOLO LA PUEDE UTILIZAR EL AUXILIAR.</a:t>
            </a: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endParaRPr lang="es-MX" dirty="0"/>
          </a:p>
        </p:txBody>
      </p:sp>
      <p:pic>
        <p:nvPicPr>
          <p:cNvPr id="5"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311847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8560" y="3356992"/>
            <a:ext cx="8183880" cy="4392488"/>
          </a:xfrm>
        </p:spPr>
        <p:txBody>
          <a:bodyPr>
            <a:normAutofit fontScale="90000"/>
          </a:bodyPr>
          <a:lstStyle/>
          <a:p>
            <a:pPr algn="ct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r>
              <a:rPr lang="es-MX" dirty="0">
                <a:solidFill>
                  <a:schemeClr val="tx1">
                    <a:lumMod val="65000"/>
                    <a:lumOff val="35000"/>
                  </a:schemeClr>
                </a:solidFill>
              </a:rPr>
              <a:t>MESA DE CONTROL</a:t>
            </a:r>
            <a:br>
              <a:rPr lang="es-MX" dirty="0">
                <a:solidFill>
                  <a:schemeClr val="tx1">
                    <a:lumMod val="65000"/>
                    <a:lumOff val="35000"/>
                  </a:schemeClr>
                </a:solidFill>
              </a:rPr>
            </a:br>
            <a:br>
              <a:rPr lang="es-MX" dirty="0">
                <a:solidFill>
                  <a:schemeClr val="tx1">
                    <a:lumMod val="65000"/>
                    <a:lumOff val="35000"/>
                  </a:schemeClr>
                </a:solidFill>
              </a:rPr>
            </a:br>
            <a:r>
              <a:rPr lang="es-MX" dirty="0">
                <a:solidFill>
                  <a:schemeClr val="tx1">
                    <a:lumMod val="65000"/>
                    <a:lumOff val="35000"/>
                  </a:schemeClr>
                </a:solidFill>
              </a:rPr>
              <a:t>REPORTE DE AVANCES / ESTADÍSTICAS</a:t>
            </a: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endParaRPr lang="es-MX" dirty="0"/>
          </a:p>
        </p:txBody>
      </p:sp>
      <p:pic>
        <p:nvPicPr>
          <p:cNvPr id="5"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319394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1628800"/>
            <a:ext cx="8183880" cy="3089504"/>
          </a:xfrm>
        </p:spPr>
        <p:txBody>
          <a:bodyPr/>
          <a:lstStyle/>
          <a:p>
            <a:pPr marL="0" indent="0" algn="ctr">
              <a:buNone/>
            </a:pPr>
            <a:r>
              <a:rPr lang="es-MX" b="1" u="sng" dirty="0"/>
              <a:t>APOYO CIUDADANO</a:t>
            </a:r>
          </a:p>
          <a:p>
            <a:pPr marL="0" indent="0" algn="ctr">
              <a:buNone/>
            </a:pPr>
            <a:endParaRPr lang="es-MX" b="1" u="sng" dirty="0"/>
          </a:p>
          <a:p>
            <a:pPr marL="0" indent="0" algn="just">
              <a:buNone/>
            </a:pPr>
            <a:r>
              <a:rPr lang="es-MX" dirty="0"/>
              <a:t>Base Sexta de la Convocatoria dirigida a la ciudadanía interesada en postularse  bajo la figura de Candidatura Independiente.</a:t>
            </a:r>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283" y="4293096"/>
            <a:ext cx="6601371" cy="176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5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2204864"/>
            <a:ext cx="8183880" cy="4392488"/>
          </a:xfrm>
        </p:spPr>
        <p:txBody>
          <a:bodyPr>
            <a:normAutofit fontScale="90000"/>
          </a:bodyPr>
          <a:lstStyle/>
          <a:p>
            <a:pPr algn="ct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endParaRPr lang="es-MX" dirty="0"/>
          </a:p>
        </p:txBody>
      </p:sp>
      <p:pic>
        <p:nvPicPr>
          <p:cNvPr id="5"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025" y="1412776"/>
            <a:ext cx="5718820" cy="74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552" y="2564904"/>
            <a:ext cx="50958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165" y="4221088"/>
            <a:ext cx="5248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94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2204864"/>
            <a:ext cx="8183880" cy="4392488"/>
          </a:xfrm>
        </p:spPr>
        <p:txBody>
          <a:bodyPr>
            <a:normAutofit fontScale="90000"/>
          </a:bodyPr>
          <a:lstStyle/>
          <a:p>
            <a:pPr algn="ct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endParaRPr lang="es-MX" dirty="0"/>
          </a:p>
        </p:txBody>
      </p:sp>
      <p:pic>
        <p:nvPicPr>
          <p:cNvPr id="5"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916832"/>
            <a:ext cx="6104384"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Flecha abajo"/>
          <p:cNvSpPr/>
          <p:nvPr/>
        </p:nvSpPr>
        <p:spPr>
          <a:xfrm>
            <a:off x="4283968" y="2459757"/>
            <a:ext cx="1224136" cy="89723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473" y="3340466"/>
            <a:ext cx="67151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76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2204864"/>
            <a:ext cx="8183880" cy="4392488"/>
          </a:xfrm>
        </p:spPr>
        <p:txBody>
          <a:bodyPr>
            <a:normAutofit fontScale="90000"/>
          </a:bodyPr>
          <a:lstStyle/>
          <a:p>
            <a:pPr algn="ct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br>
              <a:rPr lang="es-MX" dirty="0">
                <a:solidFill>
                  <a:schemeClr val="tx1"/>
                </a:solidFill>
              </a:rPr>
            </a:br>
            <a:endParaRPr lang="es-MX" dirty="0"/>
          </a:p>
        </p:txBody>
      </p:sp>
      <p:pic>
        <p:nvPicPr>
          <p:cNvPr id="5"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6" name="5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9" y="1916832"/>
            <a:ext cx="78486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74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endParaRPr lang="es-MX" sz="3200" b="1" dirty="0">
              <a:effectLst>
                <a:outerShdw blurRad="53975" dist="22860" dir="5400000" algn="tl" rotWithShape="0">
                  <a:srgbClr val="000000">
                    <a:alpha val="55000"/>
                  </a:srgbClr>
                </a:outerShdw>
              </a:effectLst>
              <a:latin typeface="+mj-lt"/>
              <a:ea typeface="+mj-ea"/>
              <a:cs typeface="+mj-cs"/>
            </a:endParaRPr>
          </a:p>
          <a:p>
            <a:pPr algn="ctr"/>
            <a:endParaRPr lang="es-MX" sz="3200" b="1" dirty="0">
              <a:effectLst>
                <a:outerShdw blurRad="53975" dist="22860" dir="5400000" algn="tl" rotWithShape="0">
                  <a:srgbClr val="000000">
                    <a:alpha val="55000"/>
                  </a:srgbClr>
                </a:outerShdw>
              </a:effectLst>
              <a:latin typeface="+mj-lt"/>
              <a:ea typeface="+mj-ea"/>
              <a:cs typeface="+mj-cs"/>
            </a:endParaRPr>
          </a:p>
          <a:p>
            <a:pPr algn="ctr"/>
            <a:endParaRPr lang="es-MX" sz="4400" b="1" dirty="0">
              <a:effectLst>
                <a:outerShdw blurRad="53975" dist="22860" dir="5400000" algn="tl" rotWithShape="0">
                  <a:srgbClr val="000000">
                    <a:alpha val="55000"/>
                  </a:srgbClr>
                </a:outerShdw>
              </a:effectLst>
              <a:latin typeface="+mj-lt"/>
              <a:ea typeface="+mj-ea"/>
              <a:cs typeface="+mj-cs"/>
            </a:endParaRPr>
          </a:p>
          <a:p>
            <a:pPr algn="ctr"/>
            <a:r>
              <a:rPr lang="es-MX" sz="4400" b="1" dirty="0">
                <a:effectLst>
                  <a:outerShdw blurRad="53975" dist="22860" dir="5400000" algn="tl" rotWithShape="0">
                    <a:srgbClr val="000000">
                      <a:alpha val="55000"/>
                    </a:srgbClr>
                  </a:outerShdw>
                </a:effectLst>
                <a:latin typeface="+mj-lt"/>
                <a:ea typeface="+mj-ea"/>
                <a:cs typeface="+mj-cs"/>
              </a:rPr>
              <a:t>DE LA </a:t>
            </a:r>
            <a:r>
              <a:rPr lang="es-MX" sz="4400" b="1" dirty="0" err="1">
                <a:effectLst>
                  <a:outerShdw blurRad="53975" dist="22860" dir="5400000" algn="tl" rotWithShape="0">
                    <a:srgbClr val="000000">
                      <a:alpha val="55000"/>
                    </a:srgbClr>
                  </a:outerShdw>
                </a:effectLst>
                <a:latin typeface="+mj-lt"/>
                <a:ea typeface="+mj-ea"/>
                <a:cs typeface="+mj-cs"/>
              </a:rPr>
              <a:t>GARANTíA</a:t>
            </a:r>
            <a:r>
              <a:rPr lang="es-MX" sz="4400" b="1" dirty="0">
                <a:effectLst>
                  <a:outerShdw blurRad="53975" dist="22860" dir="5400000" algn="tl" rotWithShape="0">
                    <a:srgbClr val="000000">
                      <a:alpha val="55000"/>
                    </a:srgbClr>
                  </a:outerShdw>
                </a:effectLst>
                <a:latin typeface="+mj-lt"/>
                <a:ea typeface="+mj-ea"/>
                <a:cs typeface="+mj-cs"/>
              </a:rPr>
              <a:t> DE AUDIENCIA</a:t>
            </a:r>
          </a:p>
        </p:txBody>
      </p:sp>
      <p:pic>
        <p:nvPicPr>
          <p:cNvPr id="4" name="officeArt object" descr="Imagen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1354207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908720"/>
            <a:ext cx="7704856" cy="3539430"/>
          </a:xfrm>
          <a:prstGeom prst="rect">
            <a:avLst/>
          </a:prstGeom>
        </p:spPr>
        <p:txBody>
          <a:bodyPr wrap="square">
            <a:spAutoFit/>
          </a:bodyPr>
          <a:lstStyle/>
          <a:p>
            <a:pPr algn="just"/>
            <a:r>
              <a:rPr lang="es-MX" sz="2800" dirty="0"/>
              <a:t>En todo momento, las y los aspirantes tendrán acceso al portal Web de la Aplicación móvil para recabar el apoyo ciudadano, en la cual podrán verificar los reportes que les mostrarán los apoyos ciudadanos cargados al sistema, así como el estatus registral de cada uno de ellos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21088"/>
            <a:ext cx="3439269" cy="229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7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072" y="4005064"/>
            <a:ext cx="8183880" cy="1051560"/>
          </a:xfrm>
        </p:spPr>
        <p:txBody>
          <a:bodyPr>
            <a:normAutofit fontScale="90000"/>
          </a:bodyPr>
          <a:lstStyle/>
          <a:p>
            <a:pPr marL="571500" indent="-571500" algn="just">
              <a:buFont typeface="Arial" pitchFamily="34" charset="0"/>
              <a:buChar char="•"/>
            </a:pPr>
            <a:r>
              <a:rPr lang="es-MX" dirty="0">
                <a:solidFill>
                  <a:schemeClr val="tx1">
                    <a:lumMod val="95000"/>
                    <a:lumOff val="5000"/>
                  </a:schemeClr>
                </a:solidFill>
              </a:rPr>
              <a:t>Para solicitar la garantía de audiencia se </a:t>
            </a:r>
            <a:r>
              <a:rPr lang="es-MX" dirty="0" err="1">
                <a:solidFill>
                  <a:schemeClr val="tx1">
                    <a:lumMod val="95000"/>
                    <a:lumOff val="5000"/>
                  </a:schemeClr>
                </a:solidFill>
              </a:rPr>
              <a:t>debera</a:t>
            </a:r>
            <a:r>
              <a:rPr lang="es-MX" dirty="0">
                <a:solidFill>
                  <a:schemeClr val="tx1">
                    <a:lumMod val="95000"/>
                    <a:lumOff val="5000"/>
                  </a:schemeClr>
                </a:solidFill>
              </a:rPr>
              <a:t> hacer mediante escrito y previa cita.</a:t>
            </a:r>
            <a:br>
              <a:rPr lang="es-MX" dirty="0">
                <a:solidFill>
                  <a:schemeClr val="tx1">
                    <a:lumMod val="95000"/>
                    <a:lumOff val="5000"/>
                  </a:schemeClr>
                </a:solidFill>
              </a:rPr>
            </a:br>
            <a:br>
              <a:rPr lang="es-MX" dirty="0">
                <a:solidFill>
                  <a:schemeClr val="tx1">
                    <a:lumMod val="95000"/>
                    <a:lumOff val="5000"/>
                  </a:schemeClr>
                </a:solidFill>
              </a:rPr>
            </a:br>
            <a:br>
              <a:rPr lang="es-MX" dirty="0">
                <a:solidFill>
                  <a:schemeClr val="tx1">
                    <a:lumMod val="95000"/>
                    <a:lumOff val="5000"/>
                  </a:schemeClr>
                </a:solidFill>
              </a:rPr>
            </a:br>
            <a:endParaRPr lang="es-MX" dirty="0">
              <a:solidFill>
                <a:schemeClr val="tx1">
                  <a:lumMod val="95000"/>
                  <a:lumOff val="5000"/>
                </a:schemeClr>
              </a:solidFill>
            </a:endParaRPr>
          </a:p>
        </p:txBody>
      </p:sp>
      <p:pic>
        <p:nvPicPr>
          <p:cNvPr id="1028" name="Picture 4" descr="La insufrible cita previa de la Seguridad Social... y otras |  Canarias-semanal I Digital informativo de ámbito internacional y  actualización diaria"/>
          <p:cNvPicPr>
            <a:picLocks noChangeAspect="1" noChangeArrowheads="1"/>
          </p:cNvPicPr>
          <p:nvPr/>
        </p:nvPicPr>
        <p:blipFill rotWithShape="1">
          <a:blip r:embed="rId2">
            <a:extLst>
              <a:ext uri="{28A0092B-C50C-407E-A947-70E740481C1C}">
                <a14:useLocalDpi xmlns:a14="http://schemas.microsoft.com/office/drawing/2010/main" val="0"/>
              </a:ext>
            </a:extLst>
          </a:blip>
          <a:srcRect l="9510" t="13469" r="9948" b="7914"/>
          <a:stretch/>
        </p:blipFill>
        <p:spPr bwMode="auto">
          <a:xfrm>
            <a:off x="3301864" y="3645024"/>
            <a:ext cx="2618296" cy="2599184"/>
          </a:xfrm>
          <a:prstGeom prst="rect">
            <a:avLst/>
          </a:prstGeom>
          <a:noFill/>
          <a:extLst>
            <a:ext uri="{909E8E84-426E-40DD-AFC4-6F175D3DCCD1}">
              <a14:hiddenFill xmlns:a14="http://schemas.microsoft.com/office/drawing/2010/main">
                <a:solidFill>
                  <a:srgbClr val="FFFFFF"/>
                </a:solidFill>
              </a14:hiddenFill>
            </a:ext>
          </a:extLst>
        </p:spPr>
      </p:pic>
      <p:pic>
        <p:nvPicPr>
          <p:cNvPr id="6" name="officeArt object" descr="Imagen 2"/>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7" name="6 Imagen"/>
          <p:cNvPicPr/>
          <p:nvPr/>
        </p:nvPicPr>
        <p:blipFill>
          <a:blip r:embed="rId4"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1857750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548680"/>
            <a:ext cx="7704856" cy="5693866"/>
          </a:xfrm>
          <a:prstGeom prst="rect">
            <a:avLst/>
          </a:prstGeom>
        </p:spPr>
        <p:txBody>
          <a:bodyPr wrap="square">
            <a:spAutoFit/>
          </a:bodyPr>
          <a:lstStyle/>
          <a:p>
            <a:pPr marL="457200" indent="-457200" algn="just">
              <a:buFont typeface="Arial" pitchFamily="34" charset="0"/>
              <a:buChar char="•"/>
            </a:pPr>
            <a:r>
              <a:rPr lang="es-MX" sz="2800" dirty="0"/>
              <a:t>El OPL, solicitará con 48 horas de anticipación a la DERFE, que proporcione la información necesaria para realizar la garantía de audiencia que los ciudadanos soliciten.</a:t>
            </a:r>
          </a:p>
          <a:p>
            <a:pPr marL="457200" indent="-457200" algn="just">
              <a:buFont typeface="Arial" pitchFamily="34" charset="0"/>
              <a:buChar char="•"/>
            </a:pPr>
            <a:endParaRPr lang="es-MX" sz="2800" dirty="0"/>
          </a:p>
          <a:p>
            <a:pPr marL="457200" indent="-457200" algn="just">
              <a:buFont typeface="Arial" pitchFamily="34" charset="0"/>
              <a:buChar char="•"/>
            </a:pPr>
            <a:r>
              <a:rPr lang="es-MX" sz="2800" dirty="0"/>
              <a:t> Una vez obtenida la información, el OPL dará cita al ciudadano para desahogar dicha garantía.</a:t>
            </a:r>
          </a:p>
          <a:p>
            <a:pPr marL="457200" indent="-457200" algn="just">
              <a:buFont typeface="Arial" pitchFamily="34" charset="0"/>
              <a:buChar char="•"/>
            </a:pPr>
            <a:endParaRPr lang="es-MX" sz="2800" dirty="0"/>
          </a:p>
          <a:p>
            <a:pPr marL="457200" indent="-457200" algn="just">
              <a:buFont typeface="Arial" pitchFamily="34" charset="0"/>
              <a:buChar char="•"/>
            </a:pPr>
            <a:r>
              <a:rPr lang="es-MX" sz="2800" dirty="0"/>
              <a:t>El resultado se reflejara después de los 7 días posteriores de haberse desahogado la audiencia.</a:t>
            </a:r>
          </a:p>
        </p:txBody>
      </p:sp>
    </p:spTree>
    <p:extLst>
      <p:ext uri="{BB962C8B-B14F-4D97-AF65-F5344CB8AC3E}">
        <p14:creationId xmlns:p14="http://schemas.microsoft.com/office/powerpoint/2010/main" val="58009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36912"/>
            <a:ext cx="8183880" cy="2952328"/>
          </a:xfrm>
        </p:spPr>
        <p:txBody>
          <a:bodyPr>
            <a:normAutofit/>
          </a:bodyPr>
          <a:lstStyle/>
          <a:p>
            <a:pPr algn="ctr"/>
            <a:r>
              <a:rPr lang="es-MX" sz="6600" dirty="0">
                <a:solidFill>
                  <a:srgbClr val="DDDA64"/>
                </a:solidFill>
              </a:rPr>
              <a:t>GRACIAS</a:t>
            </a:r>
          </a:p>
        </p:txBody>
      </p:sp>
      <p:pic>
        <p:nvPicPr>
          <p:cNvPr id="4"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692696"/>
            <a:ext cx="4824536" cy="388890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294185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reguntas y respuestas de Reyes – eCastel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Preguntas y respuestas de Reyes – eCastell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Preguntas y respuestas de Reyes – eCastell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52" y="421656"/>
            <a:ext cx="8419219" cy="595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51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2492896"/>
            <a:ext cx="8183880" cy="3542144"/>
          </a:xfrm>
        </p:spPr>
        <p:txBody>
          <a:bodyPr>
            <a:normAutofit fontScale="90000"/>
          </a:bodyPr>
          <a:lstStyle/>
          <a:p>
            <a:pPr marL="0" indent="0" algn="just"/>
            <a:r>
              <a:rPr lang="es-MX" sz="3300" dirty="0">
                <a:solidFill>
                  <a:schemeClr val="tx1"/>
                </a:solidFill>
                <a:latin typeface="Century Gothic" panose="020B0502020202020204" pitchFamily="34" charset="0"/>
              </a:rPr>
              <a:t>Diputados de Mayoría Relativa</a:t>
            </a:r>
            <a:br>
              <a:rPr lang="es-MX" sz="3300" dirty="0">
                <a:solidFill>
                  <a:schemeClr val="tx1"/>
                </a:solidFill>
                <a:latin typeface="Century Gothic" panose="020B0502020202020204" pitchFamily="34" charset="0"/>
              </a:rPr>
            </a:br>
            <a:br>
              <a:rPr lang="es-MX" sz="3300" dirty="0">
                <a:solidFill>
                  <a:schemeClr val="tx1"/>
                </a:solidFill>
                <a:latin typeface="Century Gothic" panose="020B0502020202020204" pitchFamily="34" charset="0"/>
              </a:rPr>
            </a:br>
            <a:r>
              <a:rPr lang="es-MX" sz="3300" dirty="0">
                <a:solidFill>
                  <a:schemeClr val="tx1"/>
                </a:solidFill>
                <a:latin typeface="Century Gothic" panose="020B0502020202020204" pitchFamily="34" charset="0"/>
              </a:rPr>
              <a:t>Se requiere de cuando menos la firma de una cantidad de ciudadanos equivalente al 3% del listado nominal correspondiente al distrito de que se trate. La fecha de corte del listado nominal será́ al 15 de noviembre del 2020</a:t>
            </a:r>
            <a:r>
              <a:rPr lang="es-MX" sz="3300" dirty="0">
                <a:solidFill>
                  <a:schemeClr val="tx1"/>
                </a:solidFill>
              </a:rPr>
              <a:t>. </a:t>
            </a:r>
            <a:br>
              <a:rPr lang="es-MX" dirty="0"/>
            </a:br>
            <a:endParaRPr lang="es-MX" dirty="0"/>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33542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1916832"/>
            <a:ext cx="8183880" cy="3384376"/>
          </a:xfrm>
        </p:spPr>
        <p:txBody>
          <a:bodyPr>
            <a:normAutofit fontScale="70000" lnSpcReduction="20000"/>
          </a:bodyPr>
          <a:lstStyle/>
          <a:p>
            <a:pPr marL="0" indent="0" algn="just">
              <a:buNone/>
            </a:pPr>
            <a:r>
              <a:rPr lang="es-MX" b="1" dirty="0">
                <a:latin typeface="Century Gothic" panose="020B0502020202020204" pitchFamily="34" charset="0"/>
              </a:rPr>
              <a:t>Planilla de Ayuntamientos</a:t>
            </a:r>
          </a:p>
          <a:p>
            <a:pPr marL="0" indent="0" algn="just">
              <a:buNone/>
            </a:pPr>
            <a:endParaRPr lang="es-MX" b="1" dirty="0">
              <a:latin typeface="Century Gothic" panose="020B0502020202020204" pitchFamily="34" charset="0"/>
            </a:endParaRPr>
          </a:p>
          <a:p>
            <a:pPr algn="just"/>
            <a:r>
              <a:rPr lang="es-MX" dirty="0">
                <a:latin typeface="Century Gothic" panose="020B0502020202020204" pitchFamily="34" charset="0"/>
              </a:rPr>
              <a:t>En municipios que cuenten con un listado nominal de hasta 5,000 ciudadanos inscritos o superior a 5,000 ciudadanos inscritos, se conformará por lo menos con el 3% de ciudadanos contemplados en el listado correspondiente al municipio de que se trate. </a:t>
            </a:r>
          </a:p>
          <a:p>
            <a:pPr marL="0" indent="0" algn="just">
              <a:buNone/>
            </a:pPr>
            <a:endParaRPr lang="es-MX" dirty="0">
              <a:latin typeface="Century Gothic" panose="020B0502020202020204" pitchFamily="34" charset="0"/>
            </a:endParaRPr>
          </a:p>
          <a:p>
            <a:pPr algn="just"/>
            <a:r>
              <a:rPr lang="es-MX" dirty="0">
                <a:latin typeface="Century Gothic" panose="020B0502020202020204" pitchFamily="34" charset="0"/>
              </a:rPr>
              <a:t>Para el caso del Municipio de Puebla la </a:t>
            </a:r>
            <a:r>
              <a:rPr lang="es-MX" dirty="0" err="1">
                <a:latin typeface="Century Gothic" panose="020B0502020202020204" pitchFamily="34" charset="0"/>
              </a:rPr>
              <a:t>relación</a:t>
            </a:r>
            <a:r>
              <a:rPr lang="es-MX" dirty="0">
                <a:latin typeface="Century Gothic" panose="020B0502020202020204" pitchFamily="34" charset="0"/>
              </a:rPr>
              <a:t> se conformará por lo menos con el 3% de ciudadanos inscritos en el listado nominal. La fecha de corte del listado nominal </a:t>
            </a:r>
            <a:r>
              <a:rPr lang="es-MX" dirty="0" err="1">
                <a:latin typeface="Century Gothic" panose="020B0502020202020204" pitchFamily="34" charset="0"/>
              </a:rPr>
              <a:t>sera</a:t>
            </a:r>
            <a:r>
              <a:rPr lang="es-MX" dirty="0">
                <a:latin typeface="Century Gothic" panose="020B0502020202020204" pitchFamily="34" charset="0"/>
              </a:rPr>
              <a:t>́ al </a:t>
            </a:r>
            <a:r>
              <a:rPr lang="es-MX" b="1" dirty="0">
                <a:latin typeface="Century Gothic" panose="020B0502020202020204" pitchFamily="34" charset="0"/>
              </a:rPr>
              <a:t>15 de noviembre del 2020</a:t>
            </a:r>
            <a:r>
              <a:rPr lang="es-MX" dirty="0">
                <a:latin typeface="Century Gothic" panose="020B0502020202020204" pitchFamily="34" charset="0"/>
              </a:rPr>
              <a:t>. </a:t>
            </a:r>
          </a:p>
          <a:p>
            <a:pPr algn="just"/>
            <a:endParaRPr lang="es-MX" dirty="0"/>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284621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12776"/>
            <a:ext cx="8183880" cy="3995340"/>
          </a:xfrm>
        </p:spPr>
        <p:txBody>
          <a:bodyPr>
            <a:normAutofit fontScale="92500" lnSpcReduction="10000"/>
          </a:bodyPr>
          <a:lstStyle/>
          <a:p>
            <a:pPr algn="just"/>
            <a:r>
              <a:rPr lang="es-MX" dirty="0">
                <a:latin typeface="Century Gothic" panose="020B0502020202020204" pitchFamily="34" charset="0"/>
              </a:rPr>
              <a:t>Al momento de solicitar el respaldo ciudadano, la o el aspirante deberá́ de </a:t>
            </a:r>
            <a:r>
              <a:rPr lang="es-MX" sz="3200" b="1" dirty="0">
                <a:latin typeface="Century Gothic" panose="020B0502020202020204" pitchFamily="34" charset="0"/>
              </a:rPr>
              <a:t>ostentarse como aspirante a una candidatura independiente </a:t>
            </a:r>
            <a:r>
              <a:rPr lang="es-MX" dirty="0">
                <a:latin typeface="Century Gothic" panose="020B0502020202020204" pitchFamily="34" charset="0"/>
              </a:rPr>
              <a:t>e informar a los ciudadanos sobre el procedimiento que deberán realizar para manifestar su apoyo, mostrando a los particulares un aviso de privacidad simplificado y, </a:t>
            </a:r>
            <a:r>
              <a:rPr lang="es-MX" sz="3200" b="1" dirty="0">
                <a:latin typeface="Century Gothic" panose="020B0502020202020204" pitchFamily="34" charset="0"/>
              </a:rPr>
              <a:t>una vez obtenido su consentimiento</a:t>
            </a:r>
            <a:r>
              <a:rPr lang="es-MX" dirty="0">
                <a:latin typeface="Century Gothic" panose="020B0502020202020204" pitchFamily="34" charset="0"/>
              </a:rPr>
              <a:t>, podrá́ iniciarse la captación de los apoyos. </a:t>
            </a:r>
          </a:p>
          <a:p>
            <a:endParaRPr lang="es-MX" dirty="0"/>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44872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16832"/>
            <a:ext cx="8183880" cy="3816424"/>
          </a:xfrm>
        </p:spPr>
        <p:txBody>
          <a:bodyPr>
            <a:normAutofit fontScale="92500" lnSpcReduction="20000"/>
          </a:bodyPr>
          <a:lstStyle/>
          <a:p>
            <a:pPr marL="0" indent="0" algn="ctr">
              <a:buNone/>
            </a:pPr>
            <a:r>
              <a:rPr lang="es-MX" sz="4000" b="1" dirty="0"/>
              <a:t>PROCESO DE REGISTRO Y </a:t>
            </a:r>
          </a:p>
          <a:p>
            <a:pPr marL="0" indent="0" algn="ctr">
              <a:buNone/>
            </a:pPr>
            <a:endParaRPr lang="es-MX" sz="4000" b="1" dirty="0"/>
          </a:p>
          <a:p>
            <a:pPr marL="0" indent="0" algn="ctr">
              <a:buNone/>
            </a:pPr>
            <a:r>
              <a:rPr lang="es-MX" sz="4000" b="1" dirty="0"/>
              <a:t>ALTA DE USUARIOS, </a:t>
            </a:r>
          </a:p>
          <a:p>
            <a:pPr marL="0" indent="0" algn="ctr">
              <a:buNone/>
            </a:pPr>
            <a:endParaRPr lang="es-MX" sz="4000" b="1" dirty="0"/>
          </a:p>
          <a:p>
            <a:pPr marL="0" indent="0" algn="ctr">
              <a:buNone/>
            </a:pPr>
            <a:r>
              <a:rPr lang="es-MX" sz="4000" b="1" dirty="0"/>
              <a:t>AUXILIARES Y/O </a:t>
            </a:r>
          </a:p>
          <a:p>
            <a:pPr marL="0" indent="0" algn="ctr">
              <a:buNone/>
            </a:pPr>
            <a:endParaRPr lang="es-MX" sz="4000" b="1" dirty="0"/>
          </a:p>
          <a:p>
            <a:pPr marL="0" indent="0" algn="ctr">
              <a:buNone/>
            </a:pPr>
            <a:r>
              <a:rPr lang="es-MX" sz="4000" b="1" dirty="0"/>
              <a:t>GESTORES</a:t>
            </a:r>
          </a:p>
          <a:p>
            <a:pPr marL="0" indent="0" algn="ctr">
              <a:buNone/>
            </a:pPr>
            <a:endParaRPr lang="es-MX" sz="4000" b="1" dirty="0"/>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313478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30696" y="1936980"/>
            <a:ext cx="7772400" cy="4660371"/>
          </a:xfrm>
        </p:spPr>
        <p:txBody>
          <a:bodyPr>
            <a:noAutofit/>
          </a:bodyPr>
          <a:lstStyle/>
          <a:p>
            <a:pPr algn="l"/>
            <a:r>
              <a:rPr lang="es-MX" sz="3500" dirty="0">
                <a:solidFill>
                  <a:schemeClr val="tx1"/>
                </a:solidFill>
              </a:rPr>
              <a:t>1</a:t>
            </a:r>
            <a:r>
              <a:rPr lang="es-MX" sz="3000" dirty="0">
                <a:solidFill>
                  <a:schemeClr val="tx1"/>
                </a:solidFill>
              </a:rPr>
              <a:t>.-OPL registra al Aspirante</a:t>
            </a:r>
            <a:br>
              <a:rPr lang="es-MX" sz="3000" dirty="0">
                <a:solidFill>
                  <a:schemeClr val="tx1"/>
                </a:solidFill>
              </a:rPr>
            </a:br>
            <a:br>
              <a:rPr lang="es-MX" sz="3000" dirty="0">
                <a:solidFill>
                  <a:schemeClr val="tx1"/>
                </a:solidFill>
              </a:rPr>
            </a:br>
            <a:r>
              <a:rPr lang="es-MX" sz="3000" dirty="0">
                <a:solidFill>
                  <a:schemeClr val="tx1"/>
                </a:solidFill>
              </a:rPr>
              <a:t>2.- Aspirante registra Auxiliar</a:t>
            </a:r>
            <a:br>
              <a:rPr lang="es-MX" sz="3000" dirty="0">
                <a:solidFill>
                  <a:schemeClr val="tx1"/>
                </a:solidFill>
              </a:rPr>
            </a:br>
            <a:br>
              <a:rPr lang="es-MX" sz="3000" dirty="0">
                <a:solidFill>
                  <a:schemeClr val="tx1"/>
                </a:solidFill>
              </a:rPr>
            </a:br>
            <a:r>
              <a:rPr lang="es-MX" sz="3000" dirty="0">
                <a:solidFill>
                  <a:schemeClr val="tx1"/>
                </a:solidFill>
              </a:rPr>
              <a:t>3.- Auxiliar capta al ciudadano mediante APP</a:t>
            </a:r>
            <a:br>
              <a:rPr lang="es-MX" sz="3000" dirty="0">
                <a:solidFill>
                  <a:schemeClr val="tx1"/>
                </a:solidFill>
              </a:rPr>
            </a:br>
            <a:br>
              <a:rPr lang="es-MX" sz="3000" dirty="0">
                <a:solidFill>
                  <a:schemeClr val="tx1"/>
                </a:solidFill>
              </a:rPr>
            </a:br>
            <a:r>
              <a:rPr lang="es-MX" sz="3000" dirty="0">
                <a:solidFill>
                  <a:schemeClr val="tx1"/>
                </a:solidFill>
              </a:rPr>
              <a:t>4.- INE recibe apoyo para su procesamiento.</a:t>
            </a:r>
            <a:br>
              <a:rPr lang="es-MX" sz="3600" dirty="0">
                <a:solidFill>
                  <a:schemeClr val="tx1"/>
                </a:solidFill>
              </a:rPr>
            </a:br>
            <a:endParaRPr lang="es-MX" sz="3500" dirty="0">
              <a:solidFill>
                <a:schemeClr val="tx1"/>
              </a:solidFill>
            </a:endParaRPr>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4402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060848"/>
            <a:ext cx="8183880" cy="2873480"/>
          </a:xfrm>
        </p:spPr>
        <p:txBody>
          <a:bodyPr>
            <a:normAutofit/>
          </a:bodyPr>
          <a:lstStyle/>
          <a:p>
            <a:pPr marL="0" indent="0" algn="ctr">
              <a:buNone/>
            </a:pPr>
            <a:r>
              <a:rPr lang="es-MX" sz="7000" b="1" dirty="0"/>
              <a:t>SISTEMA INFORMÁTICO</a:t>
            </a:r>
          </a:p>
        </p:txBody>
      </p:sp>
      <p:pic>
        <p:nvPicPr>
          <p:cNvPr id="4" name="officeArt object" descr="Imagen 2"/>
          <p:cNvPicPr/>
          <p:nvPr/>
        </p:nvPicPr>
        <p:blipFill>
          <a:blip r:embed="rId2" cstate="print">
            <a:extLst>
              <a:ext uri="{28A0092B-C50C-407E-A947-70E740481C1C}">
                <a14:useLocalDpi xmlns:a14="http://schemas.microsoft.com/office/drawing/2010/main" val="0"/>
              </a:ext>
            </a:extLst>
          </a:blip>
          <a:stretch>
            <a:fillRect/>
          </a:stretch>
        </p:blipFill>
        <p:spPr>
          <a:xfrm>
            <a:off x="611560" y="188640"/>
            <a:ext cx="2304256" cy="1728192"/>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spTree>
    <p:extLst>
      <p:ext uri="{BB962C8B-B14F-4D97-AF65-F5344CB8AC3E}">
        <p14:creationId xmlns:p14="http://schemas.microsoft.com/office/powerpoint/2010/main" val="220658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2564904"/>
            <a:ext cx="8183880" cy="3470136"/>
          </a:xfrm>
        </p:spPr>
        <p:txBody>
          <a:bodyPr/>
          <a:lstStyle/>
          <a:p>
            <a:br>
              <a:rPr lang="es-MX" dirty="0">
                <a:solidFill>
                  <a:schemeClr val="tx1"/>
                </a:solidFill>
              </a:rPr>
            </a:br>
            <a:endParaRPr lang="es-MX" dirty="0"/>
          </a:p>
        </p:txBody>
      </p:sp>
      <p:pic>
        <p:nvPicPr>
          <p:cNvPr id="4" name="officeArt object" descr="Imagen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404194"/>
            <a:ext cx="2302736" cy="1729131"/>
          </a:xfrm>
          <a:prstGeom prst="rect">
            <a:avLst/>
          </a:prstGeom>
          <a:ln w="12700" cap="flat">
            <a:noFill/>
            <a:miter lim="400000"/>
          </a:ln>
          <a:effectLst/>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6228184" y="476672"/>
            <a:ext cx="2304256" cy="79208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060848"/>
            <a:ext cx="7392118" cy="446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458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878</TotalTime>
  <Words>511</Words>
  <Application>Microsoft Office PowerPoint</Application>
  <PresentationFormat>Presentación en pantalla (4:3)</PresentationFormat>
  <Paragraphs>41</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Adobe Garamond Pro Bold</vt:lpstr>
      <vt:lpstr>Arial</vt:lpstr>
      <vt:lpstr>Century Gothic</vt:lpstr>
      <vt:lpstr>Verdana</vt:lpstr>
      <vt:lpstr>Wingdings 2</vt:lpstr>
      <vt:lpstr>Aspecto</vt:lpstr>
      <vt:lpstr>Presentación de PowerPoint</vt:lpstr>
      <vt:lpstr>Presentación de PowerPoint</vt:lpstr>
      <vt:lpstr>Diputados de Mayoría Relativa  Se requiere de cuando menos la firma de una cantidad de ciudadanos equivalente al 3% del listado nominal correspondiente al distrito de que se trate. La fecha de corte del listado nominal será́ al 15 de noviembre del 2020.  </vt:lpstr>
      <vt:lpstr>Presentación de PowerPoint</vt:lpstr>
      <vt:lpstr>Presentación de PowerPoint</vt:lpstr>
      <vt:lpstr>Presentación de PowerPoint</vt:lpstr>
      <vt:lpstr>1.-OPL registra al Aspirante  2.- Aspirante registra Auxiliar  3.- Auxiliar capta al ciudadano mediante APP  4.- INE recibe apoyo para su procesamiento. </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NOTA IMPORTANTE   LA APP MÓVIL SOLO LA PUEDE UTILIZAR EL AUXILIAR.     </vt:lpstr>
      <vt:lpstr>     MESA DE CONTROL  REPORTE DE AVANCES / ESTADÍSTICAS       </vt:lpstr>
      <vt:lpstr>          </vt:lpstr>
      <vt:lpstr>          </vt:lpstr>
      <vt:lpstr>          </vt:lpstr>
      <vt:lpstr>Presentación de PowerPoint</vt:lpstr>
      <vt:lpstr>Presentación de PowerPoint</vt:lpstr>
      <vt:lpstr>Para solicitar la garantía de audiencia se debera hacer mediante escrito y previa cita.   </vt:lpstr>
      <vt:lpstr>Presentación de PowerPoint</vt:lpstr>
      <vt:lpstr>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 DPPP</dc:creator>
  <cp:lastModifiedBy>IEE_ADELITA</cp:lastModifiedBy>
  <cp:revision>39</cp:revision>
  <dcterms:created xsi:type="dcterms:W3CDTF">2020-12-10T20:45:36Z</dcterms:created>
  <dcterms:modified xsi:type="dcterms:W3CDTF">2020-12-15T20:38:52Z</dcterms:modified>
</cp:coreProperties>
</file>