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letter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66" d="100"/>
          <a:sy n="166" d="100"/>
        </p:scale>
        <p:origin x="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62C8-F59B-4A42-8FF5-2173131C02BD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F7FF-F57F-4D4B-BDDD-A74AEED4E5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38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62C8-F59B-4A42-8FF5-2173131C02BD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F7FF-F57F-4D4B-BDDD-A74AEED4E5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954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62C8-F59B-4A42-8FF5-2173131C02BD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F7FF-F57F-4D4B-BDDD-A74AEED4E5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97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62C8-F59B-4A42-8FF5-2173131C02BD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F7FF-F57F-4D4B-BDDD-A74AEED4E5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1951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62C8-F59B-4A42-8FF5-2173131C02BD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F7FF-F57F-4D4B-BDDD-A74AEED4E5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452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62C8-F59B-4A42-8FF5-2173131C02BD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F7FF-F57F-4D4B-BDDD-A74AEED4E5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51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62C8-F59B-4A42-8FF5-2173131C02BD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F7FF-F57F-4D4B-BDDD-A74AEED4E5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4464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62C8-F59B-4A42-8FF5-2173131C02BD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F7FF-F57F-4D4B-BDDD-A74AEED4E5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028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62C8-F59B-4A42-8FF5-2173131C02BD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F7FF-F57F-4D4B-BDDD-A74AEED4E5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920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62C8-F59B-4A42-8FF5-2173131C02BD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F7FF-F57F-4D4B-BDDD-A74AEED4E5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0910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62C8-F59B-4A42-8FF5-2173131C02BD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F7FF-F57F-4D4B-BDDD-A74AEED4E5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66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262C8-F59B-4A42-8FF5-2173131C02BD}" type="datetimeFigureOut">
              <a:rPr lang="es-MX" smtClean="0"/>
              <a:t>23/09/2024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DF7FF-F57F-4D4B-BDDD-A74AEED4E5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9077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ángulo redondeado 60"/>
          <p:cNvSpPr/>
          <p:nvPr/>
        </p:nvSpPr>
        <p:spPr>
          <a:xfrm>
            <a:off x="4654214" y="5865829"/>
            <a:ext cx="4193841" cy="192948"/>
          </a:xfrm>
          <a:prstGeom prst="roundRect">
            <a:avLst>
              <a:gd name="adj" fmla="val 50000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0" name="Rectángulo redondeado 59"/>
          <p:cNvSpPr/>
          <p:nvPr/>
        </p:nvSpPr>
        <p:spPr>
          <a:xfrm>
            <a:off x="4654215" y="5539574"/>
            <a:ext cx="4193841" cy="192948"/>
          </a:xfrm>
          <a:prstGeom prst="roundRect">
            <a:avLst>
              <a:gd name="adj" fmla="val 50000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9" name="Rectángulo redondeado 58"/>
          <p:cNvSpPr/>
          <p:nvPr/>
        </p:nvSpPr>
        <p:spPr>
          <a:xfrm>
            <a:off x="4654215" y="5265683"/>
            <a:ext cx="4193841" cy="192948"/>
          </a:xfrm>
          <a:prstGeom prst="roundRect">
            <a:avLst>
              <a:gd name="adj" fmla="val 50000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8" name="Rectángulo redondeado 57"/>
          <p:cNvSpPr/>
          <p:nvPr/>
        </p:nvSpPr>
        <p:spPr>
          <a:xfrm>
            <a:off x="4654216" y="4952586"/>
            <a:ext cx="4193841" cy="192948"/>
          </a:xfrm>
          <a:prstGeom prst="roundRect">
            <a:avLst>
              <a:gd name="adj" fmla="val 50000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7" name="Rectángulo redondeado 56"/>
          <p:cNvSpPr/>
          <p:nvPr/>
        </p:nvSpPr>
        <p:spPr>
          <a:xfrm>
            <a:off x="4654217" y="4469863"/>
            <a:ext cx="4193841" cy="192948"/>
          </a:xfrm>
          <a:prstGeom prst="roundRect">
            <a:avLst>
              <a:gd name="adj" fmla="val 50000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5" name="Rectángulo redondeado 54"/>
          <p:cNvSpPr/>
          <p:nvPr/>
        </p:nvSpPr>
        <p:spPr>
          <a:xfrm>
            <a:off x="4654218" y="3750017"/>
            <a:ext cx="4193841" cy="192948"/>
          </a:xfrm>
          <a:prstGeom prst="roundRect">
            <a:avLst>
              <a:gd name="adj" fmla="val 50000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3" name="Rectángulo redondeado 52"/>
          <p:cNvSpPr/>
          <p:nvPr/>
        </p:nvSpPr>
        <p:spPr>
          <a:xfrm>
            <a:off x="4654212" y="3138717"/>
            <a:ext cx="4193841" cy="192948"/>
          </a:xfrm>
          <a:prstGeom prst="roundRect">
            <a:avLst>
              <a:gd name="adj" fmla="val 50000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redondeado 6"/>
          <p:cNvSpPr/>
          <p:nvPr/>
        </p:nvSpPr>
        <p:spPr>
          <a:xfrm>
            <a:off x="4654221" y="1575394"/>
            <a:ext cx="4193841" cy="192948"/>
          </a:xfrm>
          <a:prstGeom prst="roundRect">
            <a:avLst>
              <a:gd name="adj" fmla="val 50000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redondeado 24"/>
          <p:cNvSpPr/>
          <p:nvPr/>
        </p:nvSpPr>
        <p:spPr>
          <a:xfrm>
            <a:off x="3137519" y="997740"/>
            <a:ext cx="1049482" cy="19294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redondeado 26"/>
          <p:cNvSpPr/>
          <p:nvPr/>
        </p:nvSpPr>
        <p:spPr>
          <a:xfrm>
            <a:off x="4703790" y="1575393"/>
            <a:ext cx="854328" cy="19294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23-30 SEP</a:t>
            </a:r>
            <a:endParaRPr lang="es-MX" sz="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6392741" y="3134433"/>
            <a:ext cx="902777" cy="19294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11 AL 13 DE NOV</a:t>
            </a:r>
            <a:endParaRPr lang="es-MX" sz="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7354783" y="4469565"/>
            <a:ext cx="740515" cy="19294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20 </a:t>
            </a:r>
            <a:r>
              <a:rPr lang="es-ES" sz="600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AL </a:t>
            </a:r>
            <a:r>
              <a:rPr lang="es-ES" sz="600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22 </a:t>
            </a:r>
            <a:r>
              <a:rPr lang="es-ES" sz="600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DE NOV</a:t>
            </a:r>
            <a:endParaRPr lang="es-MX" sz="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graphicFrame>
        <p:nvGraphicFramePr>
          <p:cNvPr id="48" name="Tabla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18162"/>
              </p:ext>
            </p:extLst>
          </p:nvPr>
        </p:nvGraphicFramePr>
        <p:xfrm>
          <a:off x="169860" y="997740"/>
          <a:ext cx="4417481" cy="5660992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285767">
                  <a:extLst>
                    <a:ext uri="{9D8B030D-6E8A-4147-A177-3AD203B41FA5}">
                      <a16:colId xmlns:a16="http://schemas.microsoft.com/office/drawing/2014/main" val="385577445"/>
                    </a:ext>
                  </a:extLst>
                </a:gridCol>
                <a:gridCol w="1825846">
                  <a:extLst>
                    <a:ext uri="{9D8B030D-6E8A-4147-A177-3AD203B41FA5}">
                      <a16:colId xmlns:a16="http://schemas.microsoft.com/office/drawing/2014/main" val="552297151"/>
                    </a:ext>
                  </a:extLst>
                </a:gridCol>
                <a:gridCol w="679010">
                  <a:extLst>
                    <a:ext uri="{9D8B030D-6E8A-4147-A177-3AD203B41FA5}">
                      <a16:colId xmlns:a16="http://schemas.microsoft.com/office/drawing/2014/main" val="3925489659"/>
                    </a:ext>
                  </a:extLst>
                </a:gridCol>
                <a:gridCol w="548087">
                  <a:extLst>
                    <a:ext uri="{9D8B030D-6E8A-4147-A177-3AD203B41FA5}">
                      <a16:colId xmlns:a16="http://schemas.microsoft.com/office/drawing/2014/main" val="832074846"/>
                    </a:ext>
                  </a:extLst>
                </a:gridCol>
                <a:gridCol w="507236">
                  <a:extLst>
                    <a:ext uri="{9D8B030D-6E8A-4147-A177-3AD203B41FA5}">
                      <a16:colId xmlns:a16="http://schemas.microsoft.com/office/drawing/2014/main" val="286409539"/>
                    </a:ext>
                  </a:extLst>
                </a:gridCol>
                <a:gridCol w="571535">
                  <a:extLst>
                    <a:ext uri="{9D8B030D-6E8A-4147-A177-3AD203B41FA5}">
                      <a16:colId xmlns:a16="http://schemas.microsoft.com/office/drawing/2014/main" val="986739457"/>
                    </a:ext>
                  </a:extLst>
                </a:gridCol>
              </a:tblGrid>
              <a:tr h="2448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500" u="none" strike="noStrike" spc="-5">
                          <a:effectLst/>
                        </a:rPr>
                        <a:t>No.</a:t>
                      </a:r>
                      <a:endParaRPr lang="es-MX" sz="500" b="1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500" u="none" strike="noStrike" spc="-20">
                          <a:effectLst/>
                        </a:rPr>
                        <a:t>ACTIVIDAD</a:t>
                      </a:r>
                      <a:endParaRPr lang="es-MX" sz="500" b="1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500" u="none" strike="noStrike">
                          <a:effectLst/>
                        </a:rPr>
                        <a:t>FECHAS (DÍA/MES)</a:t>
                      </a:r>
                      <a:endParaRPr lang="es-MX" sz="500" b="1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69348" marR="7706" marT="77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u="none" strike="noStrike" dirty="0">
                          <a:effectLst/>
                        </a:rPr>
                        <a:t>PERIODO DE LA ACTIVIDAD (DÍAS HÁBILES)</a:t>
                      </a:r>
                      <a:endParaRPr lang="es-ES" sz="5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500" u="none" strike="noStrike">
                          <a:effectLst/>
                        </a:rPr>
                        <a:t>DURACIÓN DE LA ACTIVIDAD</a:t>
                      </a:r>
                      <a:endParaRPr lang="es-MX" sz="500" b="1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69348" marR="7706" marT="77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500" u="none" strike="noStrike" spc="-5" dirty="0">
                          <a:effectLst/>
                        </a:rPr>
                        <a:t>RESPONSABLE</a:t>
                      </a:r>
                      <a:endParaRPr lang="es-MX" sz="5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367830"/>
                  </a:ext>
                </a:extLst>
              </a:tr>
              <a:tr h="161812">
                <a:tc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u="none" strike="noStrike" dirty="0">
                          <a:effectLst/>
                        </a:rPr>
                        <a:t>Septiembre  3 actividades preparatorias del Programa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14103"/>
                  </a:ext>
                </a:extLst>
              </a:tr>
              <a:tr h="50170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1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u="none" strike="noStrike" dirty="0">
                          <a:effectLst/>
                        </a:rPr>
                        <a:t>Entrega de Urnas y Canceles a las escuelas participantes 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600" u="none" strike="noStrike" dirty="0">
                          <a:effectLst/>
                        </a:rPr>
                        <a:t>Del </a:t>
                      </a:r>
                      <a:r>
                        <a:rPr lang="es-ES" sz="600" u="none" strike="noStrike" dirty="0" smtClean="0">
                          <a:effectLst/>
                        </a:rPr>
                        <a:t>23 </a:t>
                      </a:r>
                      <a:r>
                        <a:rPr lang="es-ES" sz="600" u="none" strike="noStrike" dirty="0">
                          <a:effectLst/>
                        </a:rPr>
                        <a:t>al 30 de septiembre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   </a:t>
                      </a:r>
                      <a:r>
                        <a:rPr lang="es-MX" sz="600" u="none" strike="noStrike" dirty="0" smtClean="0">
                          <a:effectLst/>
                        </a:rPr>
                        <a:t>5 </a:t>
                      </a:r>
                      <a:r>
                        <a:rPr lang="es-MX" sz="600" u="none" strike="noStrike" dirty="0">
                          <a:effectLst/>
                        </a:rPr>
                        <a:t>días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 </a:t>
                      </a:r>
                      <a:r>
                        <a:rPr lang="es-MX" sz="600" u="none" strike="noStrike" dirty="0" smtClean="0">
                          <a:effectLst/>
                        </a:rPr>
                        <a:t>5 </a:t>
                      </a:r>
                      <a:r>
                        <a:rPr lang="es-MX" sz="600" u="none" strike="noStrike" dirty="0">
                          <a:effectLst/>
                        </a:rPr>
                        <a:t>días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600" u="none" strike="noStrike" dirty="0">
                          <a:effectLst/>
                        </a:rPr>
                        <a:t>Dirección de Capacitación Electoral y Educación Cívica del IEE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1207024550"/>
                  </a:ext>
                </a:extLst>
              </a:tr>
              <a:tr h="501702">
                <a:tc>
                  <a:txBody>
                    <a:bodyPr/>
                    <a:lstStyle/>
                    <a:p>
                      <a:pPr algn="ctr" fontAlgn="ctr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u="none" strike="noStrike" dirty="0">
                          <a:effectLst/>
                        </a:rPr>
                        <a:t>Registro en plataforma TRELLO de las Instituciones del Nivel Bachillerato que participarán en el Proceso Electoral Escolar 2024-2025, así como de las y los Integrantes del Consejo Electoral Estudiantil (6 aprendientes) y el nombre del Maestro y/o Maestra (1) Responsable del Programa.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600" u="none" strike="noStrike" dirty="0">
                          <a:effectLst/>
                        </a:rPr>
                        <a:t>Del </a:t>
                      </a:r>
                      <a:r>
                        <a:rPr lang="es-ES" sz="600" u="none" strike="noStrike" dirty="0" smtClean="0">
                          <a:effectLst/>
                        </a:rPr>
                        <a:t>02 </a:t>
                      </a:r>
                      <a:r>
                        <a:rPr lang="es-ES" sz="600" u="none" strike="noStrike" dirty="0">
                          <a:effectLst/>
                        </a:rPr>
                        <a:t>al </a:t>
                      </a:r>
                      <a:r>
                        <a:rPr lang="es-ES" sz="600" u="none" strike="noStrike" dirty="0" smtClean="0">
                          <a:effectLst/>
                        </a:rPr>
                        <a:t>09 </a:t>
                      </a:r>
                      <a:r>
                        <a:rPr lang="es-ES" sz="600" u="none" strike="noStrike" dirty="0">
                          <a:effectLst/>
                        </a:rPr>
                        <a:t>de </a:t>
                      </a:r>
                      <a:r>
                        <a:rPr lang="es-ES" sz="600" u="none" strike="noStrike" dirty="0" smtClean="0">
                          <a:effectLst/>
                        </a:rPr>
                        <a:t>octubre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6</a:t>
                      </a:r>
                      <a:r>
                        <a:rPr lang="es-MX" sz="600" u="none" strike="noStrike" dirty="0" smtClean="0">
                          <a:effectLst/>
                        </a:rPr>
                        <a:t> </a:t>
                      </a:r>
                      <a:r>
                        <a:rPr lang="es-MX" sz="600" u="none" strike="noStrike" dirty="0">
                          <a:effectLst/>
                        </a:rPr>
                        <a:t>días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1 día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600" u="none" strike="noStrike" dirty="0">
                          <a:effectLst/>
                        </a:rPr>
                        <a:t>IEE/ Secretaría de Educación, Gobierno del Estado de Puebla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2492542220"/>
                  </a:ext>
                </a:extLst>
              </a:tr>
              <a:tr h="50170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3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u="none" strike="noStrike" dirty="0">
                          <a:effectLst/>
                        </a:rPr>
                        <a:t>Capacitación virtual a las Autoridades Escolares comisionadas para la organización de la elección escolar de acuerdo a los horarios programados.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600" u="none" strike="noStrike" dirty="0">
                          <a:effectLst/>
                        </a:rPr>
                        <a:t>Del </a:t>
                      </a:r>
                      <a:r>
                        <a:rPr lang="es-ES" sz="600" u="none" strike="noStrike" dirty="0" smtClean="0">
                          <a:effectLst/>
                        </a:rPr>
                        <a:t>04 </a:t>
                      </a:r>
                      <a:r>
                        <a:rPr lang="es-ES" sz="600" u="none" strike="noStrike" dirty="0">
                          <a:effectLst/>
                        </a:rPr>
                        <a:t>al </a:t>
                      </a:r>
                      <a:r>
                        <a:rPr lang="es-ES" sz="600" u="none" strike="noStrike" dirty="0" smtClean="0">
                          <a:effectLst/>
                        </a:rPr>
                        <a:t>08 </a:t>
                      </a:r>
                      <a:r>
                        <a:rPr lang="es-ES" sz="600" u="none" strike="noStrike" dirty="0">
                          <a:effectLst/>
                        </a:rPr>
                        <a:t>de </a:t>
                      </a:r>
                      <a:r>
                        <a:rPr lang="es-ES" sz="600" u="none" strike="noStrike" dirty="0" smtClean="0">
                          <a:effectLst/>
                        </a:rPr>
                        <a:t>noviembre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5 días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1 día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600" u="none" strike="noStrike" dirty="0">
                          <a:effectLst/>
                        </a:rPr>
                        <a:t>Dirección de Capacitación Electoral y Educación Cívica del IEE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1228323664"/>
                  </a:ext>
                </a:extLst>
              </a:tr>
              <a:tr h="177223">
                <a:tc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 dirty="0">
                          <a:effectLst/>
                        </a:rPr>
                        <a:t>Octubre  </a:t>
                      </a:r>
                      <a:r>
                        <a:rPr lang="es-MX" sz="600" u="none" strike="noStrike" dirty="0" smtClean="0">
                          <a:effectLst/>
                        </a:rPr>
                        <a:t>10 </a:t>
                      </a:r>
                      <a:r>
                        <a:rPr lang="es-MX" sz="600" u="none" strike="noStrike" dirty="0">
                          <a:effectLst/>
                        </a:rPr>
                        <a:t>actividades 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453805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1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600" u="none" strike="noStrike" dirty="0">
                          <a:effectLst/>
                        </a:rPr>
                        <a:t>Publicación y difusión de la convocatoria emitida por el Consejo Electoral Escolar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600" u="none" strike="noStrike" dirty="0">
                          <a:effectLst/>
                        </a:rPr>
                        <a:t>Del </a:t>
                      </a:r>
                      <a:r>
                        <a:rPr lang="es-ES" sz="600" u="none" strike="noStrike" dirty="0" smtClean="0">
                          <a:effectLst/>
                        </a:rPr>
                        <a:t>11 </a:t>
                      </a:r>
                      <a:r>
                        <a:rPr lang="es-ES" sz="600" u="none" strike="noStrike" dirty="0">
                          <a:effectLst/>
                        </a:rPr>
                        <a:t>al </a:t>
                      </a:r>
                      <a:r>
                        <a:rPr lang="es-ES" sz="600" u="none" strike="noStrike" dirty="0" smtClean="0">
                          <a:effectLst/>
                        </a:rPr>
                        <a:t>13 </a:t>
                      </a:r>
                      <a:r>
                        <a:rPr lang="es-ES" sz="600" u="none" strike="noStrike" dirty="0">
                          <a:effectLst/>
                        </a:rPr>
                        <a:t>de </a:t>
                      </a:r>
                      <a:r>
                        <a:rPr lang="es-ES" sz="600" u="none" strike="noStrike" dirty="0" smtClean="0">
                          <a:effectLst/>
                        </a:rPr>
                        <a:t>noviembre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3 días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1 día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Consejo Electoral Estudiantil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3550618611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2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600" u="none" strike="noStrike">
                          <a:effectLst/>
                        </a:rPr>
                        <a:t>Registro de Planilla, Proyecto y Representantes</a:t>
                      </a:r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600" u="none" strike="noStrike" dirty="0" smtClean="0">
                          <a:effectLst/>
                        </a:rPr>
                        <a:t>Del 14 y 15 de noviembre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69348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2 días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1día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Consejo Electoral Estudiantil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3059379326"/>
                  </a:ext>
                </a:extLst>
              </a:tr>
              <a:tr h="30410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3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600" u="none" strike="noStrike" dirty="0">
                          <a:effectLst/>
                        </a:rPr>
                        <a:t>Registro de </a:t>
                      </a:r>
                      <a:r>
                        <a:rPr lang="es-ES" sz="600" u="none" strike="noStrike" dirty="0" smtClean="0">
                          <a:effectLst/>
                        </a:rPr>
                        <a:t>maestras</a:t>
                      </a:r>
                      <a:r>
                        <a:rPr lang="es-ES" sz="600" u="none" strike="noStrike" baseline="0" dirty="0" smtClean="0">
                          <a:effectLst/>
                        </a:rPr>
                        <a:t> y maestros</a:t>
                      </a:r>
                      <a:r>
                        <a:rPr lang="es-ES" sz="600" u="none" strike="noStrike" dirty="0" smtClean="0">
                          <a:effectLst/>
                        </a:rPr>
                        <a:t> </a:t>
                      </a:r>
                      <a:r>
                        <a:rPr lang="es-ES" sz="600" u="none" strike="noStrike" dirty="0">
                          <a:effectLst/>
                        </a:rPr>
                        <a:t>interesados en  participar como Observadoras y Observadores Electorales y entrega de acreditación.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600" u="none" strike="noStrike" dirty="0" smtClean="0">
                          <a:effectLst/>
                        </a:rPr>
                        <a:t>Del 14 y 15 de noviembre</a:t>
                      </a:r>
                      <a:endParaRPr lang="es-E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  <a:p>
                      <a:pPr algn="r" fontAlgn="ctr"/>
                      <a:r>
                        <a:rPr lang="es-ES" sz="600" u="none" strike="noStrike" dirty="0" smtClean="0">
                          <a:effectLst/>
                        </a:rPr>
                        <a:t> 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2 días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1día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Consejo Electoral </a:t>
                      </a:r>
                      <a:r>
                        <a:rPr lang="es-MX" sz="600" u="none" strike="noStrike" dirty="0" err="1">
                          <a:effectLst/>
                        </a:rPr>
                        <a:t>Estudiantill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4077335937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4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600" u="none" strike="noStrike">
                          <a:effectLst/>
                        </a:rPr>
                        <a:t>Sorteo para Integrar de las Mesas Directivas Escolares,  así como curso de capacitación y entrega de gafetes a funcionarios.</a:t>
                      </a:r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600" u="none" strike="noStrike" dirty="0" smtClean="0">
                          <a:effectLst/>
                        </a:rPr>
                        <a:t>19 de noviembre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1 días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1 días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Consejo Electoral </a:t>
                      </a:r>
                      <a:r>
                        <a:rPr lang="es-MX" sz="600" u="none" strike="noStrike" dirty="0" err="1">
                          <a:effectLst/>
                        </a:rPr>
                        <a:t>Estudiantill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3832389481"/>
                  </a:ext>
                </a:extLst>
              </a:tr>
              <a:tr h="55478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5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 dirty="0">
                          <a:effectLst/>
                        </a:rPr>
                        <a:t>Campaña electoral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600" u="none" strike="noStrike" dirty="0" smtClean="0">
                          <a:effectLst/>
                        </a:rPr>
                        <a:t>Del</a:t>
                      </a:r>
                      <a:r>
                        <a:rPr lang="es-ES" sz="600" u="none" strike="noStrike" baseline="0" dirty="0" smtClean="0">
                          <a:effectLst/>
                        </a:rPr>
                        <a:t> </a:t>
                      </a:r>
                      <a:r>
                        <a:rPr lang="es-ES" sz="600" u="none" strike="noStrike" baseline="0" dirty="0" smtClean="0">
                          <a:effectLst/>
                        </a:rPr>
                        <a:t>20</a:t>
                      </a:r>
                      <a:r>
                        <a:rPr lang="es-ES" sz="600" u="none" strike="noStrike" dirty="0" smtClean="0">
                          <a:effectLst/>
                        </a:rPr>
                        <a:t> </a:t>
                      </a:r>
                      <a:r>
                        <a:rPr lang="es-ES" sz="600" u="none" strike="noStrike" dirty="0" smtClean="0">
                          <a:effectLst/>
                        </a:rPr>
                        <a:t>al </a:t>
                      </a:r>
                      <a:r>
                        <a:rPr lang="es-ES" sz="600" u="none" strike="noStrike" dirty="0" smtClean="0">
                          <a:effectLst/>
                        </a:rPr>
                        <a:t>22 </a:t>
                      </a:r>
                      <a:r>
                        <a:rPr lang="es-ES" sz="600" u="none" strike="noStrike" dirty="0" smtClean="0">
                          <a:effectLst/>
                        </a:rPr>
                        <a:t>de noviembre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69348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3 días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3 días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Planillas, Consejo Electoral Estudiantil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2265163470"/>
                  </a:ext>
                </a:extLst>
              </a:tr>
              <a:tr h="40222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6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Debate electoral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600" u="none" strike="noStrike" dirty="0" smtClean="0">
                          <a:effectLst/>
                        </a:rPr>
                        <a:t>Del</a:t>
                      </a:r>
                      <a:r>
                        <a:rPr lang="es-ES" sz="600" u="none" strike="noStrike" baseline="0" dirty="0" smtClean="0">
                          <a:effectLst/>
                        </a:rPr>
                        <a:t> 25</a:t>
                      </a:r>
                      <a:r>
                        <a:rPr lang="es-ES" sz="600" u="none" strike="noStrike" dirty="0" smtClean="0">
                          <a:effectLst/>
                        </a:rPr>
                        <a:t> al 27 de noviembre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69348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3 días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1 día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Planillas, Consejo Electoral Estudiantil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867787212"/>
                  </a:ext>
                </a:extLst>
              </a:tr>
              <a:tr h="20530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7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600" u="none" strike="noStrike">
                          <a:effectLst/>
                        </a:rPr>
                        <a:t>Retiro de propaganda impresa  de todas las planillas, así como preparación de la documentación  electoral</a:t>
                      </a:r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600" u="none" strike="noStrike" dirty="0" smtClean="0">
                          <a:effectLst/>
                        </a:rPr>
                        <a:t>27 de noviembre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69348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1</a:t>
                      </a:r>
                      <a:r>
                        <a:rPr lang="es-MX" sz="600" u="none" strike="noStrike" dirty="0" smtClean="0">
                          <a:effectLst/>
                        </a:rPr>
                        <a:t> </a:t>
                      </a:r>
                      <a:r>
                        <a:rPr lang="es-MX" sz="600" u="none" strike="noStrike" dirty="0">
                          <a:effectLst/>
                        </a:rPr>
                        <a:t>día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1 día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Planillas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69348" marR="7706" marT="7706" marB="0" anchor="ctr"/>
                </a:tc>
                <a:extLst>
                  <a:ext uri="{0D108BD9-81ED-4DB2-BD59-A6C34878D82A}">
                    <a16:rowId xmlns:a16="http://schemas.microsoft.com/office/drawing/2014/main" val="1909716670"/>
                  </a:ext>
                </a:extLst>
              </a:tr>
              <a:tr h="30410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8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 spc="5">
                          <a:effectLst/>
                        </a:rPr>
                        <a:t>Jornada Electoral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600" b="1" u="none" strike="noStrike" dirty="0" smtClean="0">
                          <a:effectLst/>
                        </a:rPr>
                        <a:t>28 de noviembre</a:t>
                      </a:r>
                      <a:endParaRPr lang="es-MX" sz="6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69348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1</a:t>
                      </a:r>
                      <a:r>
                        <a:rPr lang="es-MX" sz="600" u="none" strike="noStrike" dirty="0" smtClean="0">
                          <a:effectLst/>
                        </a:rPr>
                        <a:t> día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1 día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Toda la Comunidad Escolar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2642757028"/>
                  </a:ext>
                </a:extLst>
              </a:tr>
              <a:tr h="40222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9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600" u="none" strike="noStrike">
                          <a:effectLst/>
                        </a:rPr>
                        <a:t>Validación del Consejo Electoral Estudiantil  de los resultados consignados en las actas por parte de los Funcionarios de Casilla,  y entrega de Constancia a Planilla-Proyecto ganador.</a:t>
                      </a:r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600" u="none" strike="noStrike" dirty="0" smtClean="0">
                          <a:effectLst/>
                        </a:rPr>
                        <a:t>28 de noviembre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69348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1</a:t>
                      </a:r>
                      <a:r>
                        <a:rPr lang="es-MX" sz="600" u="none" strike="noStrike" dirty="0" smtClean="0">
                          <a:effectLst/>
                        </a:rPr>
                        <a:t> </a:t>
                      </a:r>
                      <a:r>
                        <a:rPr lang="es-MX" sz="600" u="none" strike="noStrike" dirty="0">
                          <a:effectLst/>
                        </a:rPr>
                        <a:t>días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1 día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Consejo Electoral Estudiantill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1006207149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10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600" u="none" strike="noStrike">
                          <a:effectLst/>
                        </a:rPr>
                        <a:t>Atención a formulario en google (datos duros del ejercicio y evidencias de la Jornada Electiva.</a:t>
                      </a:r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600" u="none" strike="noStrike" dirty="0" smtClean="0">
                          <a:effectLst/>
                        </a:rPr>
                        <a:t>Del</a:t>
                      </a:r>
                      <a:r>
                        <a:rPr lang="es-ES" sz="600" u="none" strike="noStrike" baseline="0" dirty="0" smtClean="0">
                          <a:effectLst/>
                        </a:rPr>
                        <a:t> 28</a:t>
                      </a:r>
                      <a:r>
                        <a:rPr lang="es-ES" sz="600" u="none" strike="noStrike" dirty="0" smtClean="0">
                          <a:effectLst/>
                        </a:rPr>
                        <a:t> al 29 de noviembre</a:t>
                      </a:r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69348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2 días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1 día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Consejo Electoral Estudiantill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473105945"/>
                  </a:ext>
                </a:extLst>
              </a:tr>
              <a:tr h="184929">
                <a:tc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Total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69348" marR="7706" marT="7706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12 días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3909683508"/>
                  </a:ext>
                </a:extLst>
              </a:tr>
            </a:tbl>
          </a:graphicData>
        </a:graphic>
      </p:graphicFrame>
      <p:sp>
        <p:nvSpPr>
          <p:cNvPr id="51" name="Rectángulo redondeado 50"/>
          <p:cNvSpPr/>
          <p:nvPr/>
        </p:nvSpPr>
        <p:spPr>
          <a:xfrm>
            <a:off x="4654213" y="2034132"/>
            <a:ext cx="4193841" cy="192948"/>
          </a:xfrm>
          <a:prstGeom prst="roundRect">
            <a:avLst>
              <a:gd name="adj" fmla="val 50000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Rectángulo redondeado 51"/>
          <p:cNvSpPr/>
          <p:nvPr/>
        </p:nvSpPr>
        <p:spPr>
          <a:xfrm>
            <a:off x="4654218" y="2552251"/>
            <a:ext cx="4193841" cy="192948"/>
          </a:xfrm>
          <a:prstGeom prst="roundRect">
            <a:avLst>
              <a:gd name="adj" fmla="val 50000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4" name="Rectángulo redondeado 53"/>
          <p:cNvSpPr/>
          <p:nvPr/>
        </p:nvSpPr>
        <p:spPr>
          <a:xfrm>
            <a:off x="4654214" y="3453324"/>
            <a:ext cx="4193841" cy="192948"/>
          </a:xfrm>
          <a:prstGeom prst="roundRect">
            <a:avLst>
              <a:gd name="adj" fmla="val 50000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6" name="Rectángulo redondeado 55"/>
          <p:cNvSpPr/>
          <p:nvPr/>
        </p:nvSpPr>
        <p:spPr>
          <a:xfrm>
            <a:off x="4654217" y="4051960"/>
            <a:ext cx="4193841" cy="192948"/>
          </a:xfrm>
          <a:prstGeom prst="roundRect">
            <a:avLst>
              <a:gd name="adj" fmla="val 50000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2" name="Rectángulo redondeado 61"/>
          <p:cNvSpPr/>
          <p:nvPr/>
        </p:nvSpPr>
        <p:spPr>
          <a:xfrm>
            <a:off x="4654214" y="6252078"/>
            <a:ext cx="4193841" cy="192948"/>
          </a:xfrm>
          <a:prstGeom prst="roundRect">
            <a:avLst>
              <a:gd name="adj" fmla="val 50000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3" name="CuadroTexto 62"/>
          <p:cNvSpPr txBox="1"/>
          <p:nvPr/>
        </p:nvSpPr>
        <p:spPr>
          <a:xfrm>
            <a:off x="4701990" y="1299224"/>
            <a:ext cx="8579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 smtClean="0">
                <a:latin typeface="Yu Gothic UI" panose="020B0500000000000000" pitchFamily="34" charset="-128"/>
                <a:ea typeface="Yu Gothic UI" panose="020B0500000000000000" pitchFamily="34" charset="-128"/>
              </a:rPr>
              <a:t>Septiembre</a:t>
            </a:r>
            <a:endParaRPr lang="es-MX" sz="1000" b="1" dirty="0"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64" name="CuadroTexto 63"/>
          <p:cNvSpPr txBox="1"/>
          <p:nvPr/>
        </p:nvSpPr>
        <p:spPr>
          <a:xfrm>
            <a:off x="5607687" y="1326546"/>
            <a:ext cx="6575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 smtClean="0">
                <a:latin typeface="Yu Gothic UI" panose="020B0500000000000000" pitchFamily="34" charset="-128"/>
                <a:ea typeface="Yu Gothic UI" panose="020B0500000000000000" pitchFamily="34" charset="-128"/>
              </a:rPr>
              <a:t>Octubre</a:t>
            </a:r>
            <a:endParaRPr lang="es-MX" sz="1000" b="1" dirty="0"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5420996" y="2045392"/>
            <a:ext cx="915655" cy="19294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02 al 09 OCT</a:t>
            </a:r>
            <a:endParaRPr lang="es-MX" sz="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65" name="Rectángulo redondeado 64"/>
          <p:cNvSpPr/>
          <p:nvPr/>
        </p:nvSpPr>
        <p:spPr>
          <a:xfrm>
            <a:off x="6122586" y="2540237"/>
            <a:ext cx="840532" cy="19294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04 al 08 NOV</a:t>
            </a:r>
            <a:endParaRPr lang="es-MX" sz="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66" name="Rectángulo redondeado 65"/>
          <p:cNvSpPr/>
          <p:nvPr/>
        </p:nvSpPr>
        <p:spPr>
          <a:xfrm>
            <a:off x="6751132" y="3453325"/>
            <a:ext cx="815853" cy="19294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14 Y 15  DE NOV</a:t>
            </a:r>
            <a:endParaRPr lang="es-MX" sz="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68" name="Rectángulo redondeado 67"/>
          <p:cNvSpPr/>
          <p:nvPr/>
        </p:nvSpPr>
        <p:spPr>
          <a:xfrm>
            <a:off x="7250849" y="4057101"/>
            <a:ext cx="481544" cy="19294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19 DE NOV</a:t>
            </a:r>
            <a:endParaRPr lang="es-MX" sz="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69" name="Rectángulo redondeado 68"/>
          <p:cNvSpPr/>
          <p:nvPr/>
        </p:nvSpPr>
        <p:spPr>
          <a:xfrm>
            <a:off x="7540276" y="5256620"/>
            <a:ext cx="601701" cy="19294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27 DE NOV</a:t>
            </a:r>
            <a:endParaRPr lang="es-MX" sz="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70" name="Rectángulo redondeado 69"/>
          <p:cNvSpPr/>
          <p:nvPr/>
        </p:nvSpPr>
        <p:spPr>
          <a:xfrm>
            <a:off x="7841129" y="5537771"/>
            <a:ext cx="770965" cy="19294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b="1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28 DE NOV</a:t>
            </a:r>
            <a:endParaRPr lang="es-MX" sz="800" b="1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75" name="Rectángulo redondeado 74"/>
          <p:cNvSpPr/>
          <p:nvPr/>
        </p:nvSpPr>
        <p:spPr>
          <a:xfrm>
            <a:off x="7841127" y="6252079"/>
            <a:ext cx="1006573" cy="19294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28 AL 29 DE NOV</a:t>
            </a:r>
            <a:endParaRPr lang="es-MX" sz="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76" name="CuadroTexto 75"/>
          <p:cNvSpPr txBox="1"/>
          <p:nvPr/>
        </p:nvSpPr>
        <p:spPr>
          <a:xfrm>
            <a:off x="5554288" y="795512"/>
            <a:ext cx="33522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Yu Gothic UI" panose="020B0500000000000000" pitchFamily="34" charset="-128"/>
                <a:ea typeface="Yu Gothic UI" panose="020B0500000000000000" pitchFamily="34" charset="-128"/>
              </a:rPr>
              <a:t>ELECCIONES ESCOLARES 2024</a:t>
            </a:r>
            <a:endParaRPr lang="es-MX" b="1" dirty="0"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pic>
        <p:nvPicPr>
          <p:cNvPr id="77" name="Imagen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92" y="69542"/>
            <a:ext cx="1814741" cy="839007"/>
          </a:xfrm>
          <a:prstGeom prst="rect">
            <a:avLst/>
          </a:prstGeom>
        </p:spPr>
      </p:pic>
      <p:pic>
        <p:nvPicPr>
          <p:cNvPr id="78" name="Imagen 7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3117" y="136922"/>
            <a:ext cx="1943371" cy="657317"/>
          </a:xfrm>
          <a:prstGeom prst="rect">
            <a:avLst/>
          </a:prstGeom>
        </p:spPr>
      </p:pic>
      <p:sp>
        <p:nvSpPr>
          <p:cNvPr id="79" name="CuadroTexto 78"/>
          <p:cNvSpPr txBox="1"/>
          <p:nvPr/>
        </p:nvSpPr>
        <p:spPr>
          <a:xfrm>
            <a:off x="3131830" y="306377"/>
            <a:ext cx="2990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u="sng" dirty="0" smtClean="0"/>
              <a:t>CRONOGRAMA DEL PROGRAMA </a:t>
            </a:r>
            <a:endParaRPr lang="es-MX" sz="1600" b="1" u="sng" dirty="0"/>
          </a:p>
        </p:txBody>
      </p:sp>
      <p:sp>
        <p:nvSpPr>
          <p:cNvPr id="36" name="CuadroTexto 35"/>
          <p:cNvSpPr txBox="1"/>
          <p:nvPr/>
        </p:nvSpPr>
        <p:spPr>
          <a:xfrm>
            <a:off x="7039961" y="1305182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 smtClean="0">
                <a:latin typeface="Yu Gothic UI" panose="020B0500000000000000" pitchFamily="34" charset="-128"/>
                <a:ea typeface="Yu Gothic UI" panose="020B0500000000000000" pitchFamily="34" charset="-128"/>
              </a:rPr>
              <a:t>Noviembre</a:t>
            </a:r>
            <a:endParaRPr lang="es-MX" sz="1000" b="1" dirty="0"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6751131" y="3753959"/>
            <a:ext cx="815853" cy="19294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14 Y 15  DE NOV</a:t>
            </a:r>
            <a:endParaRPr lang="es-MX" sz="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7405382" y="4960585"/>
            <a:ext cx="740515" cy="19294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25 AL 27 DE NOV</a:t>
            </a:r>
            <a:endParaRPr lang="es-MX" sz="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42" name="Rectángulo redondeado 41"/>
          <p:cNvSpPr/>
          <p:nvPr/>
        </p:nvSpPr>
        <p:spPr>
          <a:xfrm>
            <a:off x="7841129" y="5864025"/>
            <a:ext cx="770965" cy="19294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dirty="0" smtClean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28 DE NOV</a:t>
            </a:r>
            <a:endParaRPr lang="es-MX" sz="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7730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</TotalTime>
  <Words>489</Words>
  <Application>Microsoft Office PowerPoint</Application>
  <PresentationFormat>Carta (216 x 279 mm)</PresentationFormat>
  <Paragraphs>118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Yu Gothic UI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IEE</dc:creator>
  <cp:lastModifiedBy>IEE</cp:lastModifiedBy>
  <cp:revision>14</cp:revision>
  <dcterms:created xsi:type="dcterms:W3CDTF">2024-09-02T19:16:30Z</dcterms:created>
  <dcterms:modified xsi:type="dcterms:W3CDTF">2024-09-23T17:07:40Z</dcterms:modified>
</cp:coreProperties>
</file>